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9" r:id="rId4"/>
    <p:sldId id="280" r:id="rId5"/>
    <p:sldId id="281" r:id="rId6"/>
    <p:sldId id="282" r:id="rId7"/>
    <p:sldId id="283" r:id="rId8"/>
    <p:sldId id="26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24" autoAdjust="0"/>
    <p:restoredTop sz="94660"/>
  </p:normalViewPr>
  <p:slideViewPr>
    <p:cSldViewPr snapToGrid="0">
      <p:cViewPr>
        <p:scale>
          <a:sx n="89" d="100"/>
          <a:sy n="89" d="100"/>
        </p:scale>
        <p:origin x="1578" y="5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D5B88-6B73-4893-AE5E-79E5E7279B5C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7DFA1-54E1-4E63-8D92-E051F62D66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1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7E9D6B9-0F9C-4AD3-A8B9-79986D9DA7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739" y="208722"/>
            <a:ext cx="10728557" cy="577417"/>
          </a:xfrm>
        </p:spPr>
        <p:txBody>
          <a:bodyPr>
            <a:normAutofit/>
          </a:bodyPr>
          <a:lstStyle>
            <a:lvl1pPr algn="l">
              <a:defRPr sz="2400" b="1" spc="100" baseline="0">
                <a:solidFill>
                  <a:schemeClr val="tx1"/>
                </a:solidFill>
                <a:latin typeface="Decimal Black" panose="020B0904030404020204" pitchFamily="34" charset="0"/>
                <a:ea typeface="Decimal Book" panose="020B0504030404020204" pitchFamily="34" charset="0"/>
                <a:cs typeface="Decimal Black" panose="020B09040304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59" y="985651"/>
            <a:ext cx="11417276" cy="5442121"/>
          </a:xfrm>
        </p:spPr>
        <p:txBody>
          <a:bodyPr>
            <a:normAutofit/>
          </a:bodyPr>
          <a:lstStyle>
            <a:lvl1pPr>
              <a:defRPr sz="1800" spc="100" baseline="0">
                <a:solidFill>
                  <a:schemeClr val="tx1"/>
                </a:solidFill>
                <a:latin typeface="Decimal Book" panose="020B0504030404020204" pitchFamily="34" charset="0"/>
                <a:cs typeface="Decimal Book" panose="020B05040304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−"/>
              <a:defRPr sz="1600" spc="100" baseline="0">
                <a:solidFill>
                  <a:schemeClr val="tx1"/>
                </a:solidFill>
                <a:latin typeface="Decimal Book" panose="020B0504030404020204" pitchFamily="34" charset="0"/>
                <a:cs typeface="Decimal Book" panose="020B0504030404020204" pitchFamily="34" charset="0"/>
              </a:defRPr>
            </a:lvl2pPr>
            <a:lvl3pPr marL="1143000" indent="-228600">
              <a:buSzPct val="60000"/>
              <a:buFont typeface="Courier New" panose="02070309020205020404" pitchFamily="49" charset="0"/>
              <a:buChar char="o"/>
              <a:defRPr sz="1400" spc="100" baseline="0">
                <a:solidFill>
                  <a:schemeClr val="tx1"/>
                </a:solidFill>
                <a:latin typeface="Decimal Book" panose="020B0504030404020204" pitchFamily="34" charset="0"/>
                <a:cs typeface="Decimal Book" panose="020B05040304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∙"/>
              <a:defRPr sz="1200" spc="100" baseline="0">
                <a:solidFill>
                  <a:schemeClr val="tx1"/>
                </a:solidFill>
                <a:latin typeface="Decimal Book" panose="020B0504030404020204" pitchFamily="34" charset="0"/>
                <a:cs typeface="Decimal Book" panose="020B0504030404020204" pitchFamily="34" charset="0"/>
              </a:defRPr>
            </a:lvl4pPr>
            <a:lvl5pPr>
              <a:defRPr sz="1100" spc="100" baseline="0">
                <a:solidFill>
                  <a:schemeClr val="tx1"/>
                </a:solidFill>
                <a:latin typeface="Decimal Book" panose="020B0504030404020204" pitchFamily="34" charset="0"/>
                <a:cs typeface="Decimal Book" panose="020B05040304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0E425B-E7FA-44AA-A66A-2F01971E9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2796" y="6544154"/>
            <a:ext cx="422561" cy="28059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69A13A62-77BA-46DC-8F15-F38AB9D31C1C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6702C56-7F60-4536-8F2D-E47942F1E97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93050" y="6573678"/>
            <a:ext cx="2287850" cy="23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lnSpc>
                <a:spcPts val="900"/>
              </a:lnSpc>
              <a:defRPr/>
            </a:pPr>
            <a:r>
              <a:rPr lang="en-US" altLang="en-US" sz="1000" i="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Powered by Ocufii</a:t>
            </a:r>
          </a:p>
          <a:p>
            <a:pPr algn="l" eaLnBrk="1" hangingPunct="1">
              <a:lnSpc>
                <a:spcPts val="900"/>
              </a:lnSpc>
              <a:defRPr/>
            </a:pPr>
            <a:endParaRPr lang="en-US" altLang="en-US" sz="1000" i="0" dirty="0">
              <a:solidFill>
                <a:schemeClr val="tx1"/>
              </a:solidFill>
              <a:latin typeface="Decimal Bold" panose="020B0804030404020204" pitchFamily="34" charset="0"/>
              <a:cs typeface="Decimal Bold" panose="020B0804030404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758B868-F68C-4A8D-84BF-52E4B099D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0496" y="217751"/>
            <a:ext cx="2277336" cy="5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3AF90-8DF0-4274-BFA7-B13059375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74695-4826-4980-BD02-CE310F8D6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3E05A3-635C-4B45-8910-82CA565AF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D5701-AA15-4B5D-B325-BEE73920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2D49E-169C-4B86-8112-965D6CB3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456CD-38AD-48A7-8F40-14037B14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1E10-C13C-4D93-9B5E-53F2BB4BF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18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6F24-5C6F-407B-9D19-4A8ADF03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6C3C9-32DA-485C-BA29-5CC845CD8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62B7F-050C-4326-BD10-FCF6BEBE8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30869-22A8-4574-9D53-91025B62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0710A-48A9-494F-B585-394CDD71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EB2E4-529F-464A-AF57-36BC4CB2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1E10-C13C-4D93-9B5E-53F2BB4BF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84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1621A-C3FD-450F-ACF3-85A4B79F5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A7F64-70E2-4927-931D-027B79385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34791-B16A-4259-BE24-E714EB02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DB2D8-7028-43BC-9D6D-7853ADCE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92BD1-F651-4101-938B-8FBD50AB9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1E10-C13C-4D93-9B5E-53F2BB4BF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94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1CD17C-104A-49D7-BA4E-89C2F059D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7725C-FB10-4270-B4CF-93368A23C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945C8-17BE-4F61-9B02-59D601452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7BD24-C8A3-405D-856D-2EC1592E3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575AB-CEFC-4C6F-BEB1-96959424B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1E10-C13C-4D93-9B5E-53F2BB4BF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65C7D-1838-42D4-995F-96051CAE5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4C9F0-25D5-436A-BFAC-7A2B30867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24FD9-5FC1-4E2A-9FE0-C41BB3A7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86965-D891-4585-86CE-BEAAE79D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7F548-AB72-4C07-854B-A02B818D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1E10-C13C-4D93-9B5E-53F2BB4BF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1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9406A-4CB2-46D5-8973-8B739D41D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8DC75-DA7F-4F64-9013-9230FFC57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6BC28-15F2-4E54-ACA2-54537A443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B8788-D54A-4F15-8295-062E3AE4A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70DFF-5309-440D-B459-4ACF81B0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1E10-C13C-4D93-9B5E-53F2BB4BF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0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6ACC-8E1E-465B-8CA9-71C43AE0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118AF-A626-4CEB-8628-4B619C8C3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02294-3BC7-4DB3-B0F4-5D19DF5C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3EC84-7656-4DF0-94AD-EC516BC3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D9318-E8AD-4735-AA7A-BA2E8651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1E10-C13C-4D93-9B5E-53F2BB4BF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9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616372-E0CF-4CE4-90E6-1531866D6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739" y="208722"/>
            <a:ext cx="10728557" cy="577417"/>
          </a:xfrm>
        </p:spPr>
        <p:txBody>
          <a:bodyPr>
            <a:normAutofit/>
          </a:bodyPr>
          <a:lstStyle>
            <a:lvl1pPr algn="l">
              <a:defRPr sz="2200" b="1" spc="100" baseline="0">
                <a:solidFill>
                  <a:schemeClr val="tx1"/>
                </a:solidFill>
                <a:latin typeface="Decimal Black" panose="020B0904030404020204" pitchFamily="34" charset="0"/>
                <a:ea typeface="Decimal Book" panose="020B0504030404020204" pitchFamily="34" charset="0"/>
                <a:cs typeface="Decimal Black" panose="020B09040304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59" y="985651"/>
            <a:ext cx="11417276" cy="5442121"/>
          </a:xfrm>
        </p:spPr>
        <p:txBody>
          <a:bodyPr>
            <a:normAutofit/>
          </a:bodyPr>
          <a:lstStyle>
            <a:lvl1pPr>
              <a:defRPr sz="1800" spc="100" baseline="0">
                <a:solidFill>
                  <a:schemeClr val="tx1"/>
                </a:solidFill>
                <a:latin typeface="Decimal Book" panose="020B0504030404020204" pitchFamily="34" charset="0"/>
                <a:cs typeface="Decimal Book" panose="020B05040304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−"/>
              <a:defRPr sz="1600" spc="100" baseline="0">
                <a:solidFill>
                  <a:schemeClr val="tx1"/>
                </a:solidFill>
                <a:latin typeface="Decimal Book" panose="020B0504030404020204" pitchFamily="34" charset="0"/>
                <a:cs typeface="Decimal Book" panose="020B0504030404020204" pitchFamily="34" charset="0"/>
              </a:defRPr>
            </a:lvl2pPr>
            <a:lvl3pPr marL="1143000" indent="-228600">
              <a:buSzPct val="60000"/>
              <a:buFont typeface="Courier New" panose="02070309020205020404" pitchFamily="49" charset="0"/>
              <a:buChar char="o"/>
              <a:defRPr sz="1400" spc="100" baseline="0">
                <a:solidFill>
                  <a:schemeClr val="tx1"/>
                </a:solidFill>
                <a:latin typeface="Decimal Book" panose="020B0504030404020204" pitchFamily="34" charset="0"/>
                <a:cs typeface="Decimal Book" panose="020B05040304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∙"/>
              <a:defRPr sz="1200" spc="100" baseline="0">
                <a:solidFill>
                  <a:schemeClr val="tx1"/>
                </a:solidFill>
                <a:latin typeface="Decimal Book" panose="020B0504030404020204" pitchFamily="34" charset="0"/>
                <a:cs typeface="Decimal Book" panose="020B0504030404020204" pitchFamily="34" charset="0"/>
              </a:defRPr>
            </a:lvl4pPr>
            <a:lvl5pPr>
              <a:defRPr sz="1100" spc="100" baseline="0">
                <a:solidFill>
                  <a:schemeClr val="tx1"/>
                </a:solidFill>
                <a:latin typeface="Decimal Book" panose="020B0504030404020204" pitchFamily="34" charset="0"/>
                <a:cs typeface="Decimal Book" panose="020B05040304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0E425B-E7FA-44AA-A66A-2F01971E9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2796" y="6544154"/>
            <a:ext cx="422561" cy="28059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69A13A62-77BA-46DC-8F15-F38AB9D31C1C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6702C56-7F60-4536-8F2D-E47942F1E97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93050" y="6606930"/>
            <a:ext cx="2287850" cy="23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lnSpc>
                <a:spcPts val="900"/>
              </a:lnSpc>
              <a:defRPr/>
            </a:pPr>
            <a:r>
              <a:rPr lang="en-US" altLang="en-US" sz="1000" i="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Powered by Ocufii</a:t>
            </a:r>
          </a:p>
          <a:p>
            <a:pPr algn="l" eaLnBrk="1" hangingPunct="1">
              <a:lnSpc>
                <a:spcPts val="900"/>
              </a:lnSpc>
              <a:defRPr/>
            </a:pPr>
            <a:endParaRPr lang="en-US" altLang="en-US" sz="1000" i="0" dirty="0">
              <a:solidFill>
                <a:schemeClr val="tx1"/>
              </a:solidFill>
              <a:latin typeface="Decimal Bold" panose="020B0804030404020204" pitchFamily="34" charset="0"/>
              <a:cs typeface="Decimal Bold" panose="020B0804030404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758B868-F68C-4A8D-84BF-52E4B099D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0496" y="217751"/>
            <a:ext cx="2277336" cy="5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0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2BA38-BBA5-49B7-9076-F4C831146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779D9-6F55-46C8-B430-1B5A465AD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F8CA5-259D-46F0-B697-643AE875F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5705F-67CE-44C3-A819-972B26CAC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0F619-4AD3-45A9-9DE8-7082C7B56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907B5-29CB-4DC2-9E31-7C9F4370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1E10-C13C-4D93-9B5E-53F2BB4BF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32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6821C-D7F3-4D36-8845-F027D747F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68372-FA4F-47C8-B889-70D89FBA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95B7B-7B10-4994-A292-AD4BE051E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244835-E459-453B-8314-909D75284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735D11-8527-42BE-96A7-066F4AF00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438ECC-22B1-4985-9B03-09F9E5E08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FA04A7-444F-43D7-92E5-316E11234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E7C154-A0F0-4ED4-AAEC-AB4C74A7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1E10-C13C-4D93-9B5E-53F2BB4BF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9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1159-BD97-4266-A1B4-C4791C2C4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457744-E5FC-4340-BECE-EA7D44F8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0C16B7-A0C6-4647-963E-4CC1B160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8E3F6-1351-43F7-81AB-DD8C20EB6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1E10-C13C-4D93-9B5E-53F2BB4BF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19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A9E5EF-3AA1-4B42-84A0-33603F9F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845AB5-D4C8-49BE-ABB8-FE055BEAA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CE216-8D91-4FE5-A42D-F19AF3E7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1E10-C13C-4D93-9B5E-53F2BB4BF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7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538AA-5CC7-44D1-A8AF-40A8E549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2C6EC-D3E4-483D-A2C7-04E274A90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F22F-ABB6-4C4F-9980-7E10709AD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80C87-35C6-487D-9C41-67ED183D3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1B5AE-E665-4094-82A6-F92AAF221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31E10-C13C-4D93-9B5E-53F2BB4BF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66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4.png"/><Relationship Id="rId7" Type="http://schemas.openxmlformats.org/officeDocument/2006/relationships/image" Target="../media/image61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88.svg"/><Relationship Id="rId9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68.png"/><Relationship Id="rId7" Type="http://schemas.openxmlformats.org/officeDocument/2006/relationships/image" Target="../media/image10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5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8.svg"/><Relationship Id="rId4" Type="http://schemas.openxmlformats.org/officeDocument/2006/relationships/image" Target="../media/image36.sv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47CA37-51E0-487F-8B33-50CEBF5B4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4"/>
          <a:stretch/>
        </p:blipFill>
        <p:spPr>
          <a:xfrm>
            <a:off x="0" y="-1"/>
            <a:ext cx="12203609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FBDFCA-37E8-4E6C-9A69-E668C398B6C0}"/>
              </a:ext>
            </a:extLst>
          </p:cNvPr>
          <p:cNvSpPr/>
          <p:nvPr/>
        </p:nvSpPr>
        <p:spPr>
          <a:xfrm>
            <a:off x="0" y="-1"/>
            <a:ext cx="12192000" cy="6510969"/>
          </a:xfrm>
          <a:prstGeom prst="rect">
            <a:avLst/>
          </a:prstGeom>
          <a:gradFill>
            <a:gsLst>
              <a:gs pos="14000">
                <a:schemeClr val="tx1">
                  <a:alpha val="3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10BA886-F4BB-4750-8D4B-E0651BF5C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055" y="347032"/>
            <a:ext cx="3406462" cy="855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7FCF3-B720-484C-965F-22B6EBAA9528}"/>
              </a:ext>
            </a:extLst>
          </p:cNvPr>
          <p:cNvSpPr txBox="1"/>
          <p:nvPr/>
        </p:nvSpPr>
        <p:spPr>
          <a:xfrm>
            <a:off x="422054" y="2007146"/>
            <a:ext cx="8151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Decimal Black" panose="020B0904030404020204" pitchFamily="34" charset="0"/>
                <a:cs typeface="Decimal Black" panose="020B0904030404020204" pitchFamily="34" charset="0"/>
              </a:rPr>
              <a:t>Ocufii Instructor Programs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D0FC4C-FB91-4343-90B0-ED77AE858FDD}"/>
              </a:ext>
            </a:extLst>
          </p:cNvPr>
          <p:cNvSpPr txBox="1"/>
          <p:nvPr/>
        </p:nvSpPr>
        <p:spPr>
          <a:xfrm>
            <a:off x="422054" y="2833196"/>
            <a:ext cx="6399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Decimal Book" panose="020B0504030404020204" pitchFamily="34" charset="0"/>
                <a:cs typeface="Decimal Book" panose="020B0504030404020204" pitchFamily="34" charset="0"/>
              </a:rPr>
              <a:t>Affiliate &amp; Certified Instructor Partner (CIP)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A86C5-B071-424C-87E4-67E445EA3870}"/>
              </a:ext>
            </a:extLst>
          </p:cNvPr>
          <p:cNvSpPr txBox="1"/>
          <p:nvPr/>
        </p:nvSpPr>
        <p:spPr>
          <a:xfrm>
            <a:off x="422054" y="3397279"/>
            <a:ext cx="5627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Decimal Light" panose="020B0404030404020204" pitchFamily="34" charset="0"/>
                <a:cs typeface="Decimal Light" panose="020B0404030404020204" pitchFamily="34" charset="0"/>
              </a:rPr>
              <a:t>Enhance Your Training. Deliver More Value. Build New Income.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5B54A-3BC6-4B9F-BAE9-3106FE82E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641" y="1099807"/>
            <a:ext cx="7419953" cy="575819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2857-CC90-4D61-9C6F-BBE7F6C2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1E10-C13C-4D93-9B5E-53F2BB4BFB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TagMe Alert (Asset Awareness)</a:t>
            </a:r>
            <a:endParaRPr lang="en-US" dirty="0">
              <a:ea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Awareness for Everyday Items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887657" y="1481454"/>
            <a:ext cx="5969040" cy="141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Detects movement of valuable items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Send alerts to your phone instantly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Works from home or anywhere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F470DF-0FA3-490B-8E69-56EFFBC3B6D3}"/>
              </a:ext>
            </a:extLst>
          </p:cNvPr>
          <p:cNvSpPr/>
          <p:nvPr/>
        </p:nvSpPr>
        <p:spPr>
          <a:xfrm>
            <a:off x="0" y="5028737"/>
            <a:ext cx="6029325" cy="668783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C040B02-D5F2-4601-B0F2-54BEE8B3C95E}"/>
              </a:ext>
            </a:extLst>
          </p:cNvPr>
          <p:cNvSpPr txBox="1">
            <a:spLocks/>
          </p:cNvSpPr>
          <p:nvPr/>
        </p:nvSpPr>
        <p:spPr>
          <a:xfrm>
            <a:off x="402721" y="5115632"/>
            <a:ext cx="5902829" cy="668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Protect What Matter Most-Everywhere.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581550B-B626-4B47-A9F1-8FDCB91312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552" t="20279" r="21945" b="29879"/>
          <a:stretch/>
        </p:blipFill>
        <p:spPr>
          <a:xfrm>
            <a:off x="483604" y="1488109"/>
            <a:ext cx="323679" cy="35086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480408C-6583-4547-807C-B3B2E89280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824" t="25891" r="18634" b="28489"/>
          <a:stretch/>
        </p:blipFill>
        <p:spPr>
          <a:xfrm>
            <a:off x="519340" y="1898934"/>
            <a:ext cx="306836" cy="33832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C3FC1FA-C39E-436D-948E-F4D8A6048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521" y="2297220"/>
            <a:ext cx="338328" cy="3383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285F3-EEDF-4A3C-A619-A47164DF6C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06" y="1698047"/>
            <a:ext cx="5000046" cy="3995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7F4241-DDCF-448F-979C-1388565B0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76" y="3818705"/>
            <a:ext cx="4200525" cy="2221431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CEFE2FF-F29A-486E-AD67-54DFAEAD3B32}"/>
              </a:ext>
            </a:extLst>
          </p:cNvPr>
          <p:cNvSpPr txBox="1">
            <a:spLocks/>
          </p:cNvSpPr>
          <p:nvPr/>
        </p:nvSpPr>
        <p:spPr>
          <a:xfrm>
            <a:off x="7030456" y="3009532"/>
            <a:ext cx="1166681" cy="531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Cabinets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4F39DD7-F1D1-4159-94B2-C9D0D82B8603}"/>
              </a:ext>
            </a:extLst>
          </p:cNvPr>
          <p:cNvSpPr txBox="1">
            <a:spLocks/>
          </p:cNvSpPr>
          <p:nvPr/>
        </p:nvSpPr>
        <p:spPr>
          <a:xfrm>
            <a:off x="8639879" y="5271425"/>
            <a:ext cx="741735" cy="604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Bags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6A277FF-47B2-44FD-BB97-41E3D5C699A7}"/>
              </a:ext>
            </a:extLst>
          </p:cNvPr>
          <p:cNvSpPr txBox="1">
            <a:spLocks/>
          </p:cNvSpPr>
          <p:nvPr/>
        </p:nvSpPr>
        <p:spPr>
          <a:xfrm>
            <a:off x="10418408" y="4694061"/>
            <a:ext cx="1211741" cy="483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Firearms</a:t>
            </a:r>
          </a:p>
        </p:txBody>
      </p:sp>
    </p:spTree>
    <p:extLst>
      <p:ext uri="{BB962C8B-B14F-4D97-AF65-F5344CB8AC3E}">
        <p14:creationId xmlns:p14="http://schemas.microsoft.com/office/powerpoint/2010/main" val="164669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17F2A91-B90A-4CF2-A03C-C426F8FB2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19" y="1425839"/>
            <a:ext cx="5439822" cy="4720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TagMe Secure (Firearm Safety)</a:t>
            </a:r>
            <a:endParaRPr lang="en-US" dirty="0">
              <a:ea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Responsible Ownership Reinforced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887657" y="1481454"/>
            <a:ext cx="5969040" cy="141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Lock &amp; awareness combined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Detects access and movement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Notifies you instantly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FE3730-4C6D-4878-8454-543FBCE5EBE7}"/>
              </a:ext>
            </a:extLst>
          </p:cNvPr>
          <p:cNvSpPr/>
          <p:nvPr/>
        </p:nvSpPr>
        <p:spPr>
          <a:xfrm>
            <a:off x="0" y="5028737"/>
            <a:ext cx="6029325" cy="1064912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74F36B2-E566-4B7A-84FA-6632E0B59A06}"/>
              </a:ext>
            </a:extLst>
          </p:cNvPr>
          <p:cNvSpPr txBox="1">
            <a:spLocks/>
          </p:cNvSpPr>
          <p:nvPr/>
        </p:nvSpPr>
        <p:spPr>
          <a:xfrm>
            <a:off x="402721" y="5133215"/>
            <a:ext cx="4759829" cy="8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Adds Awareness Without Interfering With Access.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F82F96-E2E0-41C8-B407-2AC8935C7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506" y="4098058"/>
            <a:ext cx="3914775" cy="207031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04C95DF-1E66-4280-82C1-E20F4E12D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887" y="1505173"/>
            <a:ext cx="338328" cy="33832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DB8A571-C378-42A9-BD7F-985C3A8867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87" y="2298231"/>
            <a:ext cx="338328" cy="3383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80924ED-E76B-4ACF-80B7-931593983B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4887" y="1904470"/>
            <a:ext cx="338328" cy="3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Keep it Simple</a:t>
            </a:r>
            <a:endParaRPr lang="en-US" dirty="0">
              <a:ea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You Don’t Need to be Technical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887657" y="1481454"/>
            <a:ext cx="5969040" cy="141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Easy to explain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Easy to demonstrate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Easy for students to understand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FE3730-4C6D-4878-8454-543FBCE5EBE7}"/>
              </a:ext>
            </a:extLst>
          </p:cNvPr>
          <p:cNvSpPr/>
          <p:nvPr/>
        </p:nvSpPr>
        <p:spPr>
          <a:xfrm>
            <a:off x="0" y="5028737"/>
            <a:ext cx="6029325" cy="1064912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74F36B2-E566-4B7A-84FA-6632E0B59A06}"/>
              </a:ext>
            </a:extLst>
          </p:cNvPr>
          <p:cNvSpPr txBox="1">
            <a:spLocks/>
          </p:cNvSpPr>
          <p:nvPr/>
        </p:nvSpPr>
        <p:spPr>
          <a:xfrm>
            <a:off x="402721" y="5133215"/>
            <a:ext cx="4759829" cy="8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If You Can Teach Safety — You Can Present Ocufii.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C93DF6-FF8B-4997-AC98-2C5540F78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86" y="1099807"/>
            <a:ext cx="7419953" cy="575819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8B6F7DF-5CCD-45D7-81D2-D3A41C17A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897" y="1927425"/>
            <a:ext cx="338328" cy="33832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0BB12C5-4C0D-488E-8088-76AD86F956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3752" t="32763" r="27567" b="32763"/>
          <a:stretch/>
        </p:blipFill>
        <p:spPr>
          <a:xfrm>
            <a:off x="446966" y="1480346"/>
            <a:ext cx="412190" cy="3673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5A96ADE-7DA2-42B0-9A56-0E3D7B9AF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3897" y="2316743"/>
            <a:ext cx="338328" cy="3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this is perfect for you</a:t>
            </a:r>
            <a:endParaRPr lang="en-US" dirty="0">
              <a:ea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This Fits Into Your Class Naturally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887657" y="1481454"/>
            <a:ext cx="5969040" cy="1947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Quick 2-3 minute introduction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No disruption to your class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Enhances your credibility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Adds real value to student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FE3730-4C6D-4878-8454-543FBCE5EBE7}"/>
              </a:ext>
            </a:extLst>
          </p:cNvPr>
          <p:cNvSpPr/>
          <p:nvPr/>
        </p:nvSpPr>
        <p:spPr>
          <a:xfrm>
            <a:off x="0" y="5028737"/>
            <a:ext cx="6029325" cy="1064912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74F36B2-E566-4B7A-84FA-6632E0B59A06}"/>
              </a:ext>
            </a:extLst>
          </p:cNvPr>
          <p:cNvSpPr txBox="1">
            <a:spLocks/>
          </p:cNvSpPr>
          <p:nvPr/>
        </p:nvSpPr>
        <p:spPr>
          <a:xfrm>
            <a:off x="402721" y="5133215"/>
            <a:ext cx="4759829" cy="8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Seamlessly Integrate Ocufii into What You Already Do.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C93DF6-FF8B-4997-AC98-2C5540F78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86" y="1099807"/>
            <a:ext cx="7419953" cy="575819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3E02B2C-3BB5-402D-AEF4-2FA67C91B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465" y="2698169"/>
            <a:ext cx="365760" cy="36576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B3A5849-0CC4-4E86-9021-F3497CEC0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465" y="2289311"/>
            <a:ext cx="365760" cy="36576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7EC39E6-A8DF-4FAE-8A58-D1DDD7FC4E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491" y="1898702"/>
            <a:ext cx="365760" cy="36576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785D44E-D502-4745-9190-D43B94D12B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6465" y="1496269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Opportunity</a:t>
            </a:r>
            <a:endParaRPr lang="en-US" dirty="0">
              <a:ea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Turn Every Class into More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887657" y="1481454"/>
            <a:ext cx="5969040" cy="1947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Help your students beyond the classroom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Provide real-world solutions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Create additional income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FE3730-4C6D-4878-8454-543FBCE5EBE7}"/>
              </a:ext>
            </a:extLst>
          </p:cNvPr>
          <p:cNvSpPr/>
          <p:nvPr/>
        </p:nvSpPr>
        <p:spPr>
          <a:xfrm>
            <a:off x="0" y="5028737"/>
            <a:ext cx="6029325" cy="1064912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74F36B2-E566-4B7A-84FA-6632E0B59A06}"/>
              </a:ext>
            </a:extLst>
          </p:cNvPr>
          <p:cNvSpPr txBox="1">
            <a:spLocks/>
          </p:cNvSpPr>
          <p:nvPr/>
        </p:nvSpPr>
        <p:spPr>
          <a:xfrm>
            <a:off x="402721" y="5133215"/>
            <a:ext cx="5264834" cy="8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You’re Already Doing the Work — Now Get More From It.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C93DF6-FF8B-4997-AC98-2C5540F78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86" y="1099807"/>
            <a:ext cx="7419953" cy="575819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4C45764-D61F-4D9A-80D3-D8D58A12A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711" y="2329966"/>
            <a:ext cx="309268" cy="30926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DA92518-25A7-42F2-995B-4E334FE62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465" y="1493888"/>
            <a:ext cx="365760" cy="36576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EB9801B-75D8-404A-9243-3AC366A75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674" y="1921889"/>
            <a:ext cx="309342" cy="3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Ocufii Instructor Programs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4A2C-B897-45C7-996E-3F61DC08A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86" y="1099807"/>
            <a:ext cx="7419953" cy="5758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CF873-C4F3-4978-8163-52F76BD69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1546834"/>
            <a:ext cx="317803" cy="30376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AEB1B-BA27-4887-B6F0-55939D970848}"/>
              </a:ext>
            </a:extLst>
          </p:cNvPr>
          <p:cNvSpPr txBox="1">
            <a:spLocks/>
          </p:cNvSpPr>
          <p:nvPr/>
        </p:nvSpPr>
        <p:spPr>
          <a:xfrm>
            <a:off x="887657" y="1500413"/>
            <a:ext cx="7646838" cy="141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Help your students Improve safety at home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Enhance your training with modern technology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Earn income with zero disruption to your class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242C39-0CEA-4D3C-A3DE-0CA893746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1947731"/>
            <a:ext cx="317803" cy="303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41CE88-4B95-4726-A6DC-6A77DF5BC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2348629"/>
            <a:ext cx="317803" cy="3037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6834A2-BC10-4324-8E9B-427F6C59B32B}"/>
              </a:ext>
            </a:extLst>
          </p:cNvPr>
          <p:cNvSpPr txBox="1">
            <a:spLocks/>
          </p:cNvSpPr>
          <p:nvPr/>
        </p:nvSpPr>
        <p:spPr>
          <a:xfrm>
            <a:off x="356259" y="985652"/>
            <a:ext cx="11417276" cy="56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4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2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Turn Every Class Into Added Value — For Your Students And Your Business</a:t>
            </a:r>
          </a:p>
        </p:txBody>
      </p:sp>
    </p:spTree>
    <p:extLst>
      <p:ext uri="{BB962C8B-B14F-4D97-AF65-F5344CB8AC3E}">
        <p14:creationId xmlns:p14="http://schemas.microsoft.com/office/powerpoint/2010/main" val="370429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Ocufii Instructor Programs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4A2C-B897-45C7-996E-3F61DC08A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86" y="1099807"/>
            <a:ext cx="7419953" cy="5758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CF873-C4F3-4978-8163-52F76BD69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1546834"/>
            <a:ext cx="317803" cy="30376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AEB1B-BA27-4887-B6F0-55939D970848}"/>
              </a:ext>
            </a:extLst>
          </p:cNvPr>
          <p:cNvSpPr txBox="1">
            <a:spLocks/>
          </p:cNvSpPr>
          <p:nvPr/>
        </p:nvSpPr>
        <p:spPr>
          <a:xfrm>
            <a:off x="887657" y="1500414"/>
            <a:ext cx="7646838" cy="2755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Add real-world safety solutions students can use at home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Reinforce responsible ownership beyond the classroom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Create a new revenue stream from every class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No disruption to your training flow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Modern, technology-driven tools students expect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Backed by training, support, and ready-to-use materials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242C39-0CEA-4D3C-A3DE-0CA893746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1947731"/>
            <a:ext cx="317803" cy="303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41CE88-4B95-4726-A6DC-6A77DF5BC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2348629"/>
            <a:ext cx="317803" cy="3037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FDA5F4-6909-4964-940B-93CDD1C1F5B1}"/>
              </a:ext>
            </a:extLst>
          </p:cNvPr>
          <p:cNvSpPr/>
          <p:nvPr/>
        </p:nvSpPr>
        <p:spPr>
          <a:xfrm>
            <a:off x="0" y="5028737"/>
            <a:ext cx="6029325" cy="1064912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3377A32-3CBD-416B-9CCF-4976E5BB93A8}"/>
              </a:ext>
            </a:extLst>
          </p:cNvPr>
          <p:cNvSpPr txBox="1">
            <a:spLocks/>
          </p:cNvSpPr>
          <p:nvPr/>
        </p:nvSpPr>
        <p:spPr>
          <a:xfrm>
            <a:off x="402721" y="5133215"/>
            <a:ext cx="4759829" cy="8807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This is Not Selling.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This is Extending your Impact.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EC568F-3C94-481B-9C20-9117B15AD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2749527"/>
            <a:ext cx="317803" cy="303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FF731B-A896-427A-8AA2-0FCAAF3C0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3150425"/>
            <a:ext cx="317803" cy="3037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92664-AEF6-4FB2-9272-16CCACFB5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3552953"/>
            <a:ext cx="317803" cy="30376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CD408F2-C55B-4C9E-B5C6-95C1777794FB}"/>
              </a:ext>
            </a:extLst>
          </p:cNvPr>
          <p:cNvSpPr txBox="1">
            <a:spLocks/>
          </p:cNvSpPr>
          <p:nvPr/>
        </p:nvSpPr>
        <p:spPr>
          <a:xfrm>
            <a:off x="356259" y="985652"/>
            <a:ext cx="11417276" cy="56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4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2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Why Firearm Safety Instructors Choose Ocufii</a:t>
            </a:r>
          </a:p>
        </p:txBody>
      </p:sp>
    </p:spTree>
    <p:extLst>
      <p:ext uri="{BB962C8B-B14F-4D97-AF65-F5344CB8AC3E}">
        <p14:creationId xmlns:p14="http://schemas.microsoft.com/office/powerpoint/2010/main" val="36432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Ocufii Instructor Programs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AEB1B-BA27-4887-B6F0-55939D970848}"/>
              </a:ext>
            </a:extLst>
          </p:cNvPr>
          <p:cNvSpPr txBox="1">
            <a:spLocks/>
          </p:cNvSpPr>
          <p:nvPr/>
        </p:nvSpPr>
        <p:spPr>
          <a:xfrm>
            <a:off x="354739" y="1829498"/>
            <a:ext cx="7646838" cy="3146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How it Works: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Share Your Personal Affiliate Link with Students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Student Purchase Directly from Ocufii Online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Your Earn: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10% Commission </a:t>
            </a: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on all Purchases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What You Do: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Mention Ocufii During Class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Share Your Link (QR Code, Email, or Verbal)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12566F-B1FA-468E-A8AD-5F2D39D2672F}"/>
              </a:ext>
            </a:extLst>
          </p:cNvPr>
          <p:cNvSpPr/>
          <p:nvPr/>
        </p:nvSpPr>
        <p:spPr>
          <a:xfrm rot="10800000">
            <a:off x="6162675" y="5875371"/>
            <a:ext cx="6029325" cy="668783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B2E0052-4B54-49A6-AF76-72E3F1529527}"/>
              </a:ext>
            </a:extLst>
          </p:cNvPr>
          <p:cNvSpPr txBox="1">
            <a:spLocks/>
          </p:cNvSpPr>
          <p:nvPr/>
        </p:nvSpPr>
        <p:spPr>
          <a:xfrm>
            <a:off x="7411833" y="5962266"/>
            <a:ext cx="4639269" cy="668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Simple. Easy. Immediate Income.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681538B-8E3A-4A3A-B734-FADCBA609AC9}"/>
              </a:ext>
            </a:extLst>
          </p:cNvPr>
          <p:cNvSpPr txBox="1">
            <a:spLocks/>
          </p:cNvSpPr>
          <p:nvPr/>
        </p:nvSpPr>
        <p:spPr>
          <a:xfrm>
            <a:off x="356259" y="1500414"/>
            <a:ext cx="11417276" cy="56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4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2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Decimal Bold" panose="020B0804030404020204" pitchFamily="34" charset="0"/>
                <a:cs typeface="Decimal Bold" panose="020B0804030404020204" pitchFamily="34" charset="0"/>
              </a:rPr>
              <a:t>Perfect For Instructors Who Want To Introduce Ocufii With Zero Upfront Investment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D9A98F-01C0-4999-B1C6-7E119BF5E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4990661"/>
            <a:ext cx="317803" cy="303765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DFCADA2-FF2B-45D0-9744-F9ACB091CC8D}"/>
              </a:ext>
            </a:extLst>
          </p:cNvPr>
          <p:cNvSpPr txBox="1">
            <a:spLocks/>
          </p:cNvSpPr>
          <p:nvPr/>
        </p:nvSpPr>
        <p:spPr>
          <a:xfrm>
            <a:off x="887657" y="4944241"/>
            <a:ext cx="7646838" cy="124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No Inventory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No Setup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No Cost to Join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B2BF8AF-7DB7-46F6-A0D4-B4EC714A6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5391558"/>
            <a:ext cx="317803" cy="3037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C7F3B0-A103-47C9-8D21-70056877F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5792456"/>
            <a:ext cx="317803" cy="303765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D62729A-25B0-43CE-BB38-09566ECDD2D8}"/>
              </a:ext>
            </a:extLst>
          </p:cNvPr>
          <p:cNvSpPr txBox="1">
            <a:spLocks/>
          </p:cNvSpPr>
          <p:nvPr/>
        </p:nvSpPr>
        <p:spPr>
          <a:xfrm>
            <a:off x="356259" y="985652"/>
            <a:ext cx="11417276" cy="56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4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2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Program 1: Affiliate Partner (Start Immediately – No Cost)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B7F14-B3A9-4CBF-8F13-A07D362A2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14" y="2061713"/>
            <a:ext cx="6033987" cy="374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Ocufii Instructor Programs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AEB1B-BA27-4887-B6F0-55939D970848}"/>
              </a:ext>
            </a:extLst>
          </p:cNvPr>
          <p:cNvSpPr txBox="1">
            <a:spLocks/>
          </p:cNvSpPr>
          <p:nvPr/>
        </p:nvSpPr>
        <p:spPr>
          <a:xfrm>
            <a:off x="354739" y="1829498"/>
            <a:ext cx="5407432" cy="471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You earn: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$25 per class </a:t>
            </a: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(while recovering your kit investment)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20% commission </a:t>
            </a: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on all purchases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After recovery: $20</a:t>
            </a: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 per class + </a:t>
            </a:r>
            <a:r>
              <a:rPr lang="en-US" sz="1100" b="1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20% commission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What’s included: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10% commission on all purchases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What you do: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Product samples (display + demo)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Branded banner + display materials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Professional setup to showcase in class</a:t>
            </a:r>
          </a:p>
          <a:p>
            <a:pPr>
              <a:lnSpc>
                <a:spcPct val="150000"/>
              </a:lnSpc>
            </a:pPr>
            <a:endParaRPr lang="en-US" sz="1100" b="1" dirty="0">
              <a:solidFill>
                <a:schemeClr val="tx1"/>
              </a:solidFill>
              <a:latin typeface="Decimal Light" panose="020B0404030404020204" pitchFamily="34" charset="0"/>
              <a:cs typeface="Decimal Light" panose="020B0404030404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681538B-8E3A-4A3A-B734-FADCBA609AC9}"/>
              </a:ext>
            </a:extLst>
          </p:cNvPr>
          <p:cNvSpPr txBox="1">
            <a:spLocks/>
          </p:cNvSpPr>
          <p:nvPr/>
        </p:nvSpPr>
        <p:spPr>
          <a:xfrm>
            <a:off x="356259" y="1500414"/>
            <a:ext cx="11417276" cy="56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4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2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Decimal Bold" panose="020B0804030404020204" pitchFamily="34" charset="0"/>
                <a:cs typeface="Decimal Bold" panose="020B0804030404020204" pitchFamily="34" charset="0"/>
              </a:rPr>
              <a:t>Invest In The Ocufii Trainer Kit ($300) And Turn Your Class Into a Hands-on Experience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3F6782A-8E33-4487-8B18-1FE202B106E6}"/>
              </a:ext>
            </a:extLst>
          </p:cNvPr>
          <p:cNvSpPr txBox="1">
            <a:spLocks/>
          </p:cNvSpPr>
          <p:nvPr/>
        </p:nvSpPr>
        <p:spPr>
          <a:xfrm>
            <a:off x="5835219" y="1829498"/>
            <a:ext cx="4499429" cy="471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1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What you do: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Creates credibility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Drives higher conversions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Positions you as a modern safety leader</a:t>
            </a:r>
          </a:p>
          <a:p>
            <a:pPr>
              <a:lnSpc>
                <a:spcPct val="150000"/>
              </a:lnSpc>
            </a:pPr>
            <a:endParaRPr lang="en-US" sz="1100" b="1" dirty="0">
              <a:solidFill>
                <a:schemeClr val="tx1"/>
              </a:solidFill>
              <a:latin typeface="Decimal Light" panose="020B0404030404020204" pitchFamily="34" charset="0"/>
              <a:cs typeface="Decimal Light" panose="020B0404030404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D9A98F-01C0-4999-B1C6-7E119BF5E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28" y="2303206"/>
            <a:ext cx="237842" cy="227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940824-EA25-41BD-8930-D310E1A2C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28" y="2670390"/>
            <a:ext cx="237842" cy="227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E6D018-4693-4D9D-A8D1-4C816A2D3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28" y="3053449"/>
            <a:ext cx="237842" cy="227338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F62B4D4-6EEB-475F-9D78-96C05C3FDECC}"/>
              </a:ext>
            </a:extLst>
          </p:cNvPr>
          <p:cNvSpPr txBox="1">
            <a:spLocks/>
          </p:cNvSpPr>
          <p:nvPr/>
        </p:nvSpPr>
        <p:spPr>
          <a:xfrm>
            <a:off x="356259" y="985652"/>
            <a:ext cx="11417276" cy="56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4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2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Program 2: Certified Trainer (Upgrade your impact &amp; income)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5C9C80-FE01-4A67-9080-37443B89F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44" y="2775471"/>
            <a:ext cx="6549848" cy="45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Ocufii Trainer kit ROI </a:t>
            </a:r>
            <a:r>
              <a:rPr lang="en-US" sz="1200" dirty="0">
                <a:ea typeface="Open Sans" panose="020B0606030504020204" pitchFamily="34" charset="0"/>
              </a:rPr>
              <a:t>(Recover your investment- start earning more!)</a:t>
            </a:r>
            <a:endParaRPr lang="en-US" dirty="0">
              <a:ea typeface="Open Sans" panose="020B0606030504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AEB1B-BA27-4887-B6F0-55939D970848}"/>
              </a:ext>
            </a:extLst>
          </p:cNvPr>
          <p:cNvSpPr txBox="1">
            <a:spLocks/>
          </p:cNvSpPr>
          <p:nvPr/>
        </p:nvSpPr>
        <p:spPr>
          <a:xfrm>
            <a:off x="354739" y="1390650"/>
            <a:ext cx="4683986" cy="515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Your Investments: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$300 One-time Cost </a:t>
            </a: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for the Ocufii Trainer Kit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Your Earn </a:t>
            </a:r>
            <a:r>
              <a:rPr lang="en-US" sz="1200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(During Recovery):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$25 Per Class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20% Commission </a:t>
            </a: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on all Purchases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Break-even In ~12 Classes</a:t>
            </a:r>
          </a:p>
          <a:p>
            <a:pPr lvl="1">
              <a:lnSpc>
                <a:spcPct val="150000"/>
              </a:lnSpc>
            </a:pPr>
            <a:r>
              <a:rPr lang="fr-FR" sz="9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($25 X 12 Classes = $300 + Commissions)</a:t>
            </a:r>
            <a:endParaRPr lang="en-US" sz="900" b="1" dirty="0">
              <a:solidFill>
                <a:schemeClr val="tx1"/>
              </a:solidFill>
              <a:latin typeface="Decimal Light" panose="020B0404030404020204" pitchFamily="34" charset="0"/>
              <a:cs typeface="Decimal Light" panose="020B04040304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After you Break Even: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$20 Per Class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20% Commission </a:t>
            </a: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Continues on Every Sale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Ongoing Income from Every Class you Teach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BB844AE-A463-41BA-B012-32CE8534222B}"/>
              </a:ext>
            </a:extLst>
          </p:cNvPr>
          <p:cNvSpPr txBox="1">
            <a:spLocks/>
          </p:cNvSpPr>
          <p:nvPr/>
        </p:nvSpPr>
        <p:spPr>
          <a:xfrm>
            <a:off x="5835219" y="1390650"/>
            <a:ext cx="4683986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What This Matters: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Rapid Return On Your Investment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Higher Earnings With Every Class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Adds Value Without Changing Your Training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Create Long-term Recurring Income Potential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0C14C-3BC5-4E4D-ACCA-1C654C1A1F6D}"/>
              </a:ext>
            </a:extLst>
          </p:cNvPr>
          <p:cNvSpPr/>
          <p:nvPr/>
        </p:nvSpPr>
        <p:spPr>
          <a:xfrm rot="10800000">
            <a:off x="4895850" y="5467350"/>
            <a:ext cx="7296150" cy="1064912"/>
          </a:xfrm>
          <a:prstGeom prst="rect">
            <a:avLst/>
          </a:prstGeom>
          <a:gradFill>
            <a:gsLst>
              <a:gs pos="17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F4CD502-1E7B-45B5-9C66-DEBA241C2EA2}"/>
              </a:ext>
            </a:extLst>
          </p:cNvPr>
          <p:cNvSpPr txBox="1">
            <a:spLocks/>
          </p:cNvSpPr>
          <p:nvPr/>
        </p:nvSpPr>
        <p:spPr>
          <a:xfrm>
            <a:off x="4800601" y="5571828"/>
            <a:ext cx="6872196" cy="8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Simple Reality: You’re Already Teaching The Class. Now Every Class Becomes A Revenue Opportunity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89B296-B165-4F4A-8A19-C6785467B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50" y="1862549"/>
            <a:ext cx="237842" cy="227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91C78F-436B-4347-A06B-97F138AD4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50" y="2248494"/>
            <a:ext cx="237842" cy="2273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3A7DA3-0486-4C59-B175-DFA8C0AE1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50" y="2616761"/>
            <a:ext cx="237842" cy="2273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CE728B-252A-44D6-87D3-A0DDF21AE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50" y="3000007"/>
            <a:ext cx="237842" cy="227338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DACBE33-9770-44EE-957B-52AF70A4765D}"/>
              </a:ext>
            </a:extLst>
          </p:cNvPr>
          <p:cNvSpPr txBox="1">
            <a:spLocks/>
          </p:cNvSpPr>
          <p:nvPr/>
        </p:nvSpPr>
        <p:spPr>
          <a:xfrm>
            <a:off x="356259" y="985652"/>
            <a:ext cx="11417276" cy="56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4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2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Invest Once. Start Generating Income From Every Class You Already Teach.</a:t>
            </a:r>
          </a:p>
        </p:txBody>
      </p:sp>
    </p:spTree>
    <p:extLst>
      <p:ext uri="{BB962C8B-B14F-4D97-AF65-F5344CB8AC3E}">
        <p14:creationId xmlns:p14="http://schemas.microsoft.com/office/powerpoint/2010/main" val="37222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9536D1-5FF0-429A-AB0E-389D38455B52}"/>
              </a:ext>
            </a:extLst>
          </p:cNvPr>
          <p:cNvSpPr/>
          <p:nvPr/>
        </p:nvSpPr>
        <p:spPr>
          <a:xfrm>
            <a:off x="0" y="5028737"/>
            <a:ext cx="6029325" cy="1064912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The Opportunity for Instructors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Decimal Bold" panose="020B0804030404020204" pitchFamily="34" charset="0"/>
                <a:cs typeface="Decimal Bold" panose="020B0804030404020204" pitchFamily="34" charset="0"/>
              </a:rPr>
              <a:t>You’re Already Teaching Safety…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4A2C-B897-45C7-996E-3F61DC08A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86" y="1099807"/>
            <a:ext cx="7419953" cy="575819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9C04A3-6FE6-462F-A3A0-D698D6E0F584}"/>
              </a:ext>
            </a:extLst>
          </p:cNvPr>
          <p:cNvSpPr txBox="1">
            <a:spLocks/>
          </p:cNvSpPr>
          <p:nvPr/>
        </p:nvSpPr>
        <p:spPr>
          <a:xfrm>
            <a:off x="402721" y="5133215"/>
            <a:ext cx="5465701" cy="8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What if your Training Continued Beyond the Classroom?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CCF873-C4F3-4978-8163-52F76BD69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1546834"/>
            <a:ext cx="317803" cy="30376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AEB1B-BA27-4887-B6F0-55939D970848}"/>
              </a:ext>
            </a:extLst>
          </p:cNvPr>
          <p:cNvSpPr txBox="1">
            <a:spLocks/>
          </p:cNvSpPr>
          <p:nvPr/>
        </p:nvSpPr>
        <p:spPr>
          <a:xfrm>
            <a:off x="887657" y="1500413"/>
            <a:ext cx="7646838" cy="141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Your Students trust you to guide them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They leave class – but the real world begins after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Safety doesn’t stop when training ends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242C39-0CEA-4D3C-A3DE-0CA893746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1947731"/>
            <a:ext cx="317803" cy="303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41CE88-4B95-4726-A6DC-6A77DF5BC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2348629"/>
            <a:ext cx="317803" cy="30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Ocufii Instructor Programs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AEB1B-BA27-4887-B6F0-55939D970848}"/>
              </a:ext>
            </a:extLst>
          </p:cNvPr>
          <p:cNvSpPr txBox="1">
            <a:spLocks/>
          </p:cNvSpPr>
          <p:nvPr/>
        </p:nvSpPr>
        <p:spPr>
          <a:xfrm>
            <a:off x="354739" y="1829498"/>
            <a:ext cx="7646838" cy="471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Step 1: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Sign up for the Ocufii Affiliate Program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Scan QR Code or Visit Link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Step 2: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Start as an Affiliate (No Cost) 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Step 3 (Optional Upgrade):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Order Instructor Kit and become a Certified Instructor Partner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100" b="1" dirty="0">
                <a:solidFill>
                  <a:schemeClr val="tx1"/>
                </a:solidFill>
                <a:latin typeface="Decimal Medium" panose="020B0604030404020204" pitchFamily="34" charset="0"/>
                <a:cs typeface="Decimal Medium" panose="020B0604030404020204" pitchFamily="34" charset="0"/>
              </a:rPr>
              <a:t>What You Do: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Start Earning Immediately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Upgrade when Ready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/>
                </a:solidFill>
                <a:latin typeface="Decimal Light" panose="020B0404030404020204" pitchFamily="34" charset="0"/>
                <a:cs typeface="Decimal Light" panose="020B0404030404020204" pitchFamily="34" charset="0"/>
              </a:rPr>
              <a:t>No Risk, only Upside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681538B-8E3A-4A3A-B734-FADCBA609AC9}"/>
              </a:ext>
            </a:extLst>
          </p:cNvPr>
          <p:cNvSpPr txBox="1">
            <a:spLocks/>
          </p:cNvSpPr>
          <p:nvPr/>
        </p:nvSpPr>
        <p:spPr>
          <a:xfrm>
            <a:off x="356259" y="1500414"/>
            <a:ext cx="11417276" cy="56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4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2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Decimal Bold" panose="020B0804030404020204" pitchFamily="34" charset="0"/>
                <a:cs typeface="Decimal Bold" panose="020B0804030404020204" pitchFamily="34" charset="0"/>
              </a:rPr>
              <a:t>Get Started In Minutes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D9A98F-01C0-4999-B1C6-7E119BF5E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7" y="4993750"/>
            <a:ext cx="237842" cy="227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940824-EA25-41BD-8930-D310E1A2C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7" y="5379328"/>
            <a:ext cx="237842" cy="227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E6D018-4693-4D9D-A8D1-4C816A2D3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7" y="5763304"/>
            <a:ext cx="237842" cy="2273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498D52-B39E-4B19-A961-A5FDD28B7B6F}"/>
              </a:ext>
            </a:extLst>
          </p:cNvPr>
          <p:cNvSpPr/>
          <p:nvPr/>
        </p:nvSpPr>
        <p:spPr>
          <a:xfrm rot="10800000">
            <a:off x="4895850" y="5467350"/>
            <a:ext cx="7296150" cy="1064912"/>
          </a:xfrm>
          <a:prstGeom prst="rect">
            <a:avLst/>
          </a:prstGeom>
          <a:gradFill>
            <a:gsLst>
              <a:gs pos="17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B5B923-ABED-4E32-8FE5-BE8AAF627F2A}"/>
              </a:ext>
            </a:extLst>
          </p:cNvPr>
          <p:cNvSpPr txBox="1">
            <a:spLocks/>
          </p:cNvSpPr>
          <p:nvPr/>
        </p:nvSpPr>
        <p:spPr>
          <a:xfrm>
            <a:off x="4800601" y="5571828"/>
            <a:ext cx="6872196" cy="8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You’re Already Teaching Safety. Now you can Extend it Beyond the Classroom </a:t>
            </a:r>
            <a:r>
              <a:rPr lang="en-US" sz="1600" dirty="0">
                <a:solidFill>
                  <a:schemeClr val="tx1"/>
                </a:solidFill>
              </a:rPr>
              <a:t>—</a:t>
            </a: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 and Get Rewarded for it.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5CFDA6A-C43B-4C10-B074-FFB040BD0B6C}"/>
              </a:ext>
            </a:extLst>
          </p:cNvPr>
          <p:cNvSpPr txBox="1">
            <a:spLocks/>
          </p:cNvSpPr>
          <p:nvPr/>
        </p:nvSpPr>
        <p:spPr>
          <a:xfrm>
            <a:off x="356259" y="985652"/>
            <a:ext cx="11417276" cy="56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4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2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How To Get Started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DBBD8-A7E4-4D84-B1D5-672DFE062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35" y="2061712"/>
            <a:ext cx="1292976" cy="1292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C30C86-75EF-4C06-A9AA-A3D236CCC5B7}"/>
              </a:ext>
            </a:extLst>
          </p:cNvPr>
          <p:cNvSpPr txBox="1"/>
          <p:nvPr/>
        </p:nvSpPr>
        <p:spPr>
          <a:xfrm>
            <a:off x="4011283" y="3416061"/>
            <a:ext cx="4285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https://www.avantlink.com/invite/ocufii/35665</a:t>
            </a:r>
          </a:p>
        </p:txBody>
      </p:sp>
    </p:spTree>
    <p:extLst>
      <p:ext uri="{BB962C8B-B14F-4D97-AF65-F5344CB8AC3E}">
        <p14:creationId xmlns:p14="http://schemas.microsoft.com/office/powerpoint/2010/main" val="4565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6EC39AF-4EE1-4CEB-BAA2-88865D0525D8}"/>
              </a:ext>
            </a:extLst>
          </p:cNvPr>
          <p:cNvSpPr/>
          <p:nvPr/>
        </p:nvSpPr>
        <p:spPr>
          <a:xfrm>
            <a:off x="0" y="5295437"/>
            <a:ext cx="6029325" cy="668783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What Ocufii Handles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We Handle Everything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4A2C-B897-45C7-996E-3F61DC08A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97" y="2335632"/>
            <a:ext cx="5784636" cy="448911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107439" y="3121359"/>
            <a:ext cx="2376642" cy="847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Fulfillment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CA525D3-20C0-4866-B952-581295AABD9A}"/>
              </a:ext>
            </a:extLst>
          </p:cNvPr>
          <p:cNvSpPr txBox="1">
            <a:spLocks/>
          </p:cNvSpPr>
          <p:nvPr/>
        </p:nvSpPr>
        <p:spPr>
          <a:xfrm>
            <a:off x="402722" y="5407484"/>
            <a:ext cx="6819648" cy="486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You Focus on Teaching </a:t>
            </a:r>
            <a:r>
              <a:rPr lang="en-US" sz="1600" dirty="0">
                <a:solidFill>
                  <a:schemeClr val="tx1"/>
                </a:solidFill>
              </a:rPr>
              <a:t>—</a:t>
            </a: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 We Handle the Rest.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C562B77-5B59-416E-A681-2A359CB21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959" t="27616" r="33117" b="38816"/>
          <a:stretch/>
        </p:blipFill>
        <p:spPr>
          <a:xfrm>
            <a:off x="5992413" y="2310169"/>
            <a:ext cx="889160" cy="78706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321BAC5-F9C3-4396-8C01-B837D9BB1D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8278" t="30909" r="28278" b="30909"/>
          <a:stretch/>
        </p:blipFill>
        <p:spPr>
          <a:xfrm>
            <a:off x="747969" y="2287204"/>
            <a:ext cx="1040385" cy="91440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B57B5CD-4C6D-448C-9C07-10E7562687B6}"/>
              </a:ext>
            </a:extLst>
          </p:cNvPr>
          <p:cNvSpPr txBox="1">
            <a:spLocks/>
          </p:cNvSpPr>
          <p:nvPr/>
        </p:nvSpPr>
        <p:spPr>
          <a:xfrm>
            <a:off x="2796805" y="3121359"/>
            <a:ext cx="2159110" cy="847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Shipping &amp;  Delivery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53DBF9B-64A8-4E8C-A162-4F6A86E5A1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997" t="30547" r="20997" b="30547"/>
          <a:stretch/>
        </p:blipFill>
        <p:spPr>
          <a:xfrm>
            <a:off x="3314347" y="2310169"/>
            <a:ext cx="1124026" cy="753910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C80802E-706B-4052-BB7A-DE822A5B91F0}"/>
              </a:ext>
            </a:extLst>
          </p:cNvPr>
          <p:cNvSpPr txBox="1">
            <a:spLocks/>
          </p:cNvSpPr>
          <p:nvPr/>
        </p:nvSpPr>
        <p:spPr>
          <a:xfrm>
            <a:off x="5495096" y="3121359"/>
            <a:ext cx="1883794" cy="847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Customer Support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397818D-36B2-4724-8095-4597B5C432AB}"/>
              </a:ext>
            </a:extLst>
          </p:cNvPr>
          <p:cNvSpPr txBox="1">
            <a:spLocks/>
          </p:cNvSpPr>
          <p:nvPr/>
        </p:nvSpPr>
        <p:spPr>
          <a:xfrm>
            <a:off x="7873921" y="3121359"/>
            <a:ext cx="1883794" cy="847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Technology Platform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66DEE592-2C98-46A2-AB8F-A29AC14A0E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5474" t="25380" r="31661" b="40334"/>
          <a:stretch/>
        </p:blipFill>
        <p:spPr>
          <a:xfrm>
            <a:off x="8423974" y="2335632"/>
            <a:ext cx="783688" cy="81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1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6EC39AF-4EE1-4CEB-BAA2-88865D0525D8}"/>
              </a:ext>
            </a:extLst>
          </p:cNvPr>
          <p:cNvSpPr/>
          <p:nvPr/>
        </p:nvSpPr>
        <p:spPr>
          <a:xfrm>
            <a:off x="0" y="5295437"/>
            <a:ext cx="6029325" cy="668783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Your Path to get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Simple to get started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4A2C-B897-45C7-996E-3F61DC08A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97" y="2335632"/>
            <a:ext cx="5784636" cy="448911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270006" y="3121359"/>
            <a:ext cx="2376642" cy="847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400" b="1" dirty="0">
                <a:solidFill>
                  <a:schemeClr val="tx1"/>
                </a:solidFill>
              </a:rPr>
              <a:t>Step 1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Join as an Affiliate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CA525D3-20C0-4866-B952-581295AABD9A}"/>
              </a:ext>
            </a:extLst>
          </p:cNvPr>
          <p:cNvSpPr txBox="1">
            <a:spLocks/>
          </p:cNvSpPr>
          <p:nvPr/>
        </p:nvSpPr>
        <p:spPr>
          <a:xfrm>
            <a:off x="402722" y="5407484"/>
            <a:ext cx="7579228" cy="4865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Enhance Your Classes. Expand Your Income. Make an Impact.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B57B5CD-4C6D-448C-9C07-10E7562687B6}"/>
              </a:ext>
            </a:extLst>
          </p:cNvPr>
          <p:cNvSpPr txBox="1">
            <a:spLocks/>
          </p:cNvSpPr>
          <p:nvPr/>
        </p:nvSpPr>
        <p:spPr>
          <a:xfrm>
            <a:off x="3143692" y="3121359"/>
            <a:ext cx="3086730" cy="1012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400" b="1" dirty="0">
                <a:solidFill>
                  <a:schemeClr val="tx1"/>
                </a:solidFill>
              </a:rPr>
              <a:t>Step 2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Start Sharing with Students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C80802E-706B-4052-BB7A-DE822A5B91F0}"/>
              </a:ext>
            </a:extLst>
          </p:cNvPr>
          <p:cNvSpPr txBox="1">
            <a:spLocks/>
          </p:cNvSpPr>
          <p:nvPr/>
        </p:nvSpPr>
        <p:spPr>
          <a:xfrm>
            <a:off x="6497279" y="3121359"/>
            <a:ext cx="3185164" cy="1012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400" b="1" dirty="0">
                <a:solidFill>
                  <a:schemeClr val="tx1"/>
                </a:solidFill>
              </a:rPr>
              <a:t>Step 3 (Optional)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Upgrade to CIP When Ready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22123DB-F3AB-48C4-AC5A-0341C506A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5464" b="11834"/>
          <a:stretch/>
        </p:blipFill>
        <p:spPr>
          <a:xfrm>
            <a:off x="836242" y="2285226"/>
            <a:ext cx="1244170" cy="78011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C88D557-0229-4509-B835-52A54E2C2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3573" y="2203240"/>
            <a:ext cx="914400" cy="9144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6227423-218E-44B8-A0AB-F27F2F9A3C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29737" y="22330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6EC39AF-4EE1-4CEB-BAA2-88865D0525D8}"/>
              </a:ext>
            </a:extLst>
          </p:cNvPr>
          <p:cNvSpPr/>
          <p:nvPr/>
        </p:nvSpPr>
        <p:spPr>
          <a:xfrm>
            <a:off x="0" y="5295437"/>
            <a:ext cx="6029325" cy="668783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Deliver More. Earn More. Make a Bigger Impact.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4A2C-B897-45C7-996E-3F61DC08A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97" y="2335632"/>
            <a:ext cx="5784636" cy="448911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114300" y="2187529"/>
            <a:ext cx="2724870" cy="847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Your Students Win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CA525D3-20C0-4866-B952-581295AABD9A}"/>
              </a:ext>
            </a:extLst>
          </p:cNvPr>
          <p:cNvSpPr txBox="1">
            <a:spLocks/>
          </p:cNvSpPr>
          <p:nvPr/>
        </p:nvSpPr>
        <p:spPr>
          <a:xfrm>
            <a:off x="402722" y="5407484"/>
            <a:ext cx="7579228" cy="486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Let’s Bring Real-World Safety into Every Class.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B57B5CD-4C6D-448C-9C07-10E7562687B6}"/>
              </a:ext>
            </a:extLst>
          </p:cNvPr>
          <p:cNvSpPr txBox="1">
            <a:spLocks/>
          </p:cNvSpPr>
          <p:nvPr/>
        </p:nvSpPr>
        <p:spPr>
          <a:xfrm>
            <a:off x="4316090" y="2187529"/>
            <a:ext cx="3086730" cy="1012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You Grow Your Income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C80802E-706B-4052-BB7A-DE822A5B91F0}"/>
              </a:ext>
            </a:extLst>
          </p:cNvPr>
          <p:cNvSpPr txBox="1">
            <a:spLocks/>
          </p:cNvSpPr>
          <p:nvPr/>
        </p:nvSpPr>
        <p:spPr>
          <a:xfrm>
            <a:off x="8487632" y="2187529"/>
            <a:ext cx="3185164" cy="1012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You Extend Your Reach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DC1C0BB-21C1-4550-ADEC-ED2CC1991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535" y="1299197"/>
            <a:ext cx="914400" cy="9144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F722C6D-946B-4AF7-BD85-2AF886326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0214" y="1337156"/>
            <a:ext cx="838482" cy="83848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C515470-DD97-4983-8F4E-DF22FFCF9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5188" y="1111371"/>
            <a:ext cx="1290052" cy="12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C07C77-38A1-4F88-A3FF-E84367835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9536D1-5FF0-429A-AB0E-389D38455B52}"/>
              </a:ext>
            </a:extLst>
          </p:cNvPr>
          <p:cNvSpPr/>
          <p:nvPr/>
        </p:nvSpPr>
        <p:spPr>
          <a:xfrm>
            <a:off x="0" y="5028737"/>
            <a:ext cx="6029325" cy="668783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The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Most Safety Incidents Happen Outside the Classroom.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4A2C-B897-45C7-996E-3F61DC08A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86" y="1099807"/>
            <a:ext cx="7419953" cy="575819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9C04A3-6FE6-462F-A3A0-D698D6E0F584}"/>
              </a:ext>
            </a:extLst>
          </p:cNvPr>
          <p:cNvSpPr txBox="1">
            <a:spLocks/>
          </p:cNvSpPr>
          <p:nvPr/>
        </p:nvSpPr>
        <p:spPr>
          <a:xfrm>
            <a:off x="402721" y="5115632"/>
            <a:ext cx="5465701" cy="564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Training Ends. Risk Doesn’t.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3C3E27-76D3-4951-91A4-B8B258940B04}"/>
              </a:ext>
            </a:extLst>
          </p:cNvPr>
          <p:cNvSpPr txBox="1">
            <a:spLocks/>
          </p:cNvSpPr>
          <p:nvPr/>
        </p:nvSpPr>
        <p:spPr>
          <a:xfrm>
            <a:off x="356259" y="1630205"/>
            <a:ext cx="11417276" cy="56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4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2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Decimal Bold" panose="020B0804030404020204" pitchFamily="34" charset="0"/>
                <a:cs typeface="Decimal Bold" panose="020B0804030404020204" pitchFamily="34" charset="0"/>
              </a:rPr>
              <a:t>What Happens When No One Is Watching?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887657" y="2061695"/>
            <a:ext cx="5969040" cy="141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Incidents occur at home, not during training.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No awareness when devices are accessed.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Traditional solutions don’t provide real-time insight.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7FBE9F-35CF-4143-B15F-5D3B7DA2F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2471127"/>
            <a:ext cx="334796" cy="334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7317AD-517B-4BD7-9C4D-345E145BE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2871468"/>
            <a:ext cx="334796" cy="3347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FCB4FA-ACC6-49FB-8EF9-05FE29627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2076650"/>
            <a:ext cx="334796" cy="33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The Gap in Today’s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There’s a Disconnect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9B93E79-254E-4A6F-81D0-D8228BD40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387635"/>
              </p:ext>
            </p:extLst>
          </p:nvPr>
        </p:nvGraphicFramePr>
        <p:xfrm>
          <a:off x="468543" y="1616920"/>
          <a:ext cx="8128000" cy="19462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755434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50471588"/>
                    </a:ext>
                  </a:extLst>
                </a:gridCol>
              </a:tblGrid>
              <a:tr h="4865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What Training Covers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What Happens After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0362587"/>
                  </a:ext>
                </a:extLst>
              </a:tr>
              <a:tr h="486569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Safety Rules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No Real-Time Awareness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0312532"/>
                  </a:ext>
                </a:extLst>
              </a:tr>
              <a:tr h="486569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Proper Handling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No Monitoring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4851866"/>
                  </a:ext>
                </a:extLst>
              </a:tr>
              <a:tr h="486569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Responsibility 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No Connection to Daily Life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7468611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B3EADE5-0EAA-47E9-9CA2-5938AFD72E3F}"/>
              </a:ext>
            </a:extLst>
          </p:cNvPr>
          <p:cNvSpPr/>
          <p:nvPr/>
        </p:nvSpPr>
        <p:spPr>
          <a:xfrm>
            <a:off x="0" y="5028737"/>
            <a:ext cx="6029325" cy="1064912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456494C-5044-4EFB-B7C0-50FEA43DF34C}"/>
              </a:ext>
            </a:extLst>
          </p:cNvPr>
          <p:cNvSpPr txBox="1">
            <a:spLocks/>
          </p:cNvSpPr>
          <p:nvPr/>
        </p:nvSpPr>
        <p:spPr>
          <a:xfrm>
            <a:off x="402722" y="5133215"/>
            <a:ext cx="5057800" cy="8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Students Leave Prepared-but not Connected.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8707C6-B3BD-42BB-B2B3-93B3FAEDC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86" y="1099807"/>
            <a:ext cx="7419953" cy="575819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33C00B4-1D5A-4277-8EBB-331789B22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4105" y="3126083"/>
            <a:ext cx="338328" cy="338328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95DF18E-FBC2-4BDE-8720-E5677FB25E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4105" y="2656021"/>
            <a:ext cx="338328" cy="33832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A2DD024E-6B5B-494E-86C8-D0355FB43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11372" y="2190897"/>
            <a:ext cx="338328" cy="33832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4A4E589D-B134-45B7-A945-65405BF644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9424" y="2656021"/>
            <a:ext cx="338328" cy="33832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E83FA8E-A7B2-4D94-B9C6-0860F3FCA9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9424" y="2190897"/>
            <a:ext cx="338328" cy="3383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E4541E54-73D3-4999-88C6-A5195F6FF3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9424" y="3127849"/>
            <a:ext cx="338328" cy="3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Who is Ocufii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A Technology Platform Transforming Safety &amp; Security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4A2C-B897-45C7-996E-3F61DC08A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41" y="2110023"/>
            <a:ext cx="6118198" cy="474797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658283" y="3348755"/>
            <a:ext cx="2376642" cy="847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Real-Time Awareness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CE267F-D491-4D9A-9F49-F6AB8E81FACE}"/>
              </a:ext>
            </a:extLst>
          </p:cNvPr>
          <p:cNvSpPr/>
          <p:nvPr/>
        </p:nvSpPr>
        <p:spPr>
          <a:xfrm>
            <a:off x="0" y="5028737"/>
            <a:ext cx="6029325" cy="1064912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355A246-13CA-4A16-9CE5-3EA0BDD99CC2}"/>
              </a:ext>
            </a:extLst>
          </p:cNvPr>
          <p:cNvSpPr txBox="1">
            <a:spLocks/>
          </p:cNvSpPr>
          <p:nvPr/>
        </p:nvSpPr>
        <p:spPr>
          <a:xfrm>
            <a:off x="402721" y="5133215"/>
            <a:ext cx="5465701" cy="8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Transforming Safety into a Connected Experience.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9A1CBCF-D0CD-49A3-9BFE-5258C2122648}"/>
              </a:ext>
            </a:extLst>
          </p:cNvPr>
          <p:cNvSpPr txBox="1">
            <a:spLocks/>
          </p:cNvSpPr>
          <p:nvPr/>
        </p:nvSpPr>
        <p:spPr>
          <a:xfrm>
            <a:off x="4321659" y="3429000"/>
            <a:ext cx="2106650" cy="1025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Connected Devices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1744673-6573-4C66-A48C-6999D69229E0}"/>
              </a:ext>
            </a:extLst>
          </p:cNvPr>
          <p:cNvSpPr txBox="1">
            <a:spLocks/>
          </p:cNvSpPr>
          <p:nvPr/>
        </p:nvSpPr>
        <p:spPr>
          <a:xfrm>
            <a:off x="7773414" y="3431347"/>
            <a:ext cx="1964600" cy="141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Intelligent Alerts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A742FAF-6F40-41A5-A9A6-D7EBBF3FD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5838" y="2634175"/>
            <a:ext cx="718292" cy="71829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CB4D79B-BD26-448A-861B-613792DB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4234" y="2634175"/>
            <a:ext cx="822960" cy="82296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3994CAC-56FA-46F7-95F5-A91E6C374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5124" y="2588060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Turning Safety into Awareness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4A2C-B897-45C7-996E-3F61DC08A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005" y="2464492"/>
            <a:ext cx="5661433" cy="439350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977063" y="3239496"/>
            <a:ext cx="2053686" cy="847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Detect Activity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CE267F-D491-4D9A-9F49-F6AB8E81FACE}"/>
              </a:ext>
            </a:extLst>
          </p:cNvPr>
          <p:cNvSpPr/>
          <p:nvPr/>
        </p:nvSpPr>
        <p:spPr>
          <a:xfrm>
            <a:off x="0" y="5028737"/>
            <a:ext cx="6029325" cy="1064912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355A246-13CA-4A16-9CE5-3EA0BDD99CC2}"/>
              </a:ext>
            </a:extLst>
          </p:cNvPr>
          <p:cNvSpPr txBox="1">
            <a:spLocks/>
          </p:cNvSpPr>
          <p:nvPr/>
        </p:nvSpPr>
        <p:spPr>
          <a:xfrm>
            <a:off x="402721" y="5133215"/>
            <a:ext cx="5465701" cy="8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If Something Moves, the User Knows, Instantly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9A1CBCF-D0CD-49A3-9BFE-5258C2122648}"/>
              </a:ext>
            </a:extLst>
          </p:cNvPr>
          <p:cNvSpPr txBox="1">
            <a:spLocks/>
          </p:cNvSpPr>
          <p:nvPr/>
        </p:nvSpPr>
        <p:spPr>
          <a:xfrm>
            <a:off x="4587293" y="3239496"/>
            <a:ext cx="1575382" cy="1025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Send Alerts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1744673-6573-4C66-A48C-6999D69229E0}"/>
              </a:ext>
            </a:extLst>
          </p:cNvPr>
          <p:cNvSpPr txBox="1">
            <a:spLocks/>
          </p:cNvSpPr>
          <p:nvPr/>
        </p:nvSpPr>
        <p:spPr>
          <a:xfrm>
            <a:off x="7562850" y="3239496"/>
            <a:ext cx="2432458" cy="141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tx1"/>
                </a:solidFill>
              </a:rPr>
              <a:t>Keep User Informed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5AECF08-4B59-4F99-815A-CF928E5932F0}"/>
              </a:ext>
            </a:extLst>
          </p:cNvPr>
          <p:cNvSpPr/>
          <p:nvPr/>
        </p:nvSpPr>
        <p:spPr>
          <a:xfrm>
            <a:off x="6444273" y="2464492"/>
            <a:ext cx="1397424" cy="503339"/>
          </a:xfrm>
          <a:prstGeom prst="rightArrow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39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9FF4244-8C9A-42AD-ADF0-2BFD07E26C28}"/>
              </a:ext>
            </a:extLst>
          </p:cNvPr>
          <p:cNvSpPr/>
          <p:nvPr/>
        </p:nvSpPr>
        <p:spPr>
          <a:xfrm>
            <a:off x="3030749" y="2464492"/>
            <a:ext cx="1397424" cy="503339"/>
          </a:xfrm>
          <a:prstGeom prst="rightArrow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39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DC18B7-2431-4BEC-AC24-750E82B7F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3591" t="34265" r="34481" b="34265"/>
          <a:stretch/>
        </p:blipFill>
        <p:spPr>
          <a:xfrm>
            <a:off x="8383981" y="2332387"/>
            <a:ext cx="790196" cy="76754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CDBE496-7503-4D49-980E-5B5C920E38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2426" y="2297510"/>
            <a:ext cx="822960" cy="82296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81BEBBA-A9AF-4741-A27E-D951FFB0EB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6615" t="18202" r="16615" b="25695"/>
          <a:stretch/>
        </p:blipFill>
        <p:spPr>
          <a:xfrm>
            <a:off x="4853955" y="1991796"/>
            <a:ext cx="1175370" cy="12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</a:rPr>
              <a:t>Why This Matters to Your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Make Training Real.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4A2C-B897-45C7-996E-3F61DC08A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86" y="1099807"/>
            <a:ext cx="7419953" cy="575819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887657" y="1480265"/>
            <a:ext cx="5969040" cy="1843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Awareness at home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Immediate Notifications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Reinforced Safety Habits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Peace of Mind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E61E34-DAA5-4ED0-BEA4-E5C83FA2D592}"/>
              </a:ext>
            </a:extLst>
          </p:cNvPr>
          <p:cNvSpPr/>
          <p:nvPr/>
        </p:nvSpPr>
        <p:spPr>
          <a:xfrm>
            <a:off x="0" y="5028737"/>
            <a:ext cx="6029325" cy="1064912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AAE83D4-0522-43DC-8F15-AEC6B5BCA934}"/>
              </a:ext>
            </a:extLst>
          </p:cNvPr>
          <p:cNvSpPr txBox="1">
            <a:spLocks/>
          </p:cNvSpPr>
          <p:nvPr/>
        </p:nvSpPr>
        <p:spPr>
          <a:xfrm>
            <a:off x="402721" y="5133215"/>
            <a:ext cx="5465701" cy="8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Your Students Don’t Just Learn Safety — They Live It.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FE864C7-FF61-44D0-9ABC-655672635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155" y="1299330"/>
            <a:ext cx="590598" cy="7643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FD4EDCF-9A78-42C7-BF84-D730214AB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24961" y="1898331"/>
            <a:ext cx="338328" cy="33832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9AC2DAB-EE0F-48B7-8F6E-105170873C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493" y="2305736"/>
            <a:ext cx="331264" cy="33126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2687DB3-9498-4B57-AAD0-22DEA9B8D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116" y="2546037"/>
            <a:ext cx="558991" cy="72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84438B9-0932-4661-B026-5B4FC39A5EDF}"/>
              </a:ext>
            </a:extLst>
          </p:cNvPr>
          <p:cNvSpPr/>
          <p:nvPr/>
        </p:nvSpPr>
        <p:spPr>
          <a:xfrm>
            <a:off x="554352" y="5537956"/>
            <a:ext cx="11083296" cy="668783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000">
                <a:schemeClr val="accent1">
                  <a:lumMod val="5000"/>
                  <a:lumOff val="95000"/>
                  <a:alpha val="0"/>
                </a:schemeClr>
              </a:gs>
              <a:gs pos="46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Ecosystem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CBC062E-D7A9-40BD-B287-F4A2072DBC0C}"/>
              </a:ext>
            </a:extLst>
          </p:cNvPr>
          <p:cNvSpPr txBox="1">
            <a:spLocks/>
          </p:cNvSpPr>
          <p:nvPr/>
        </p:nvSpPr>
        <p:spPr>
          <a:xfrm>
            <a:off x="977042" y="2272151"/>
            <a:ext cx="2160439" cy="706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  <a:latin typeface="Decimal Black" panose="020B0904030404020204" pitchFamily="34" charset="0"/>
                <a:cs typeface="Decimal Black" panose="020B0904030404020204" pitchFamily="34" charset="0"/>
              </a:rPr>
              <a:t>Personal Safety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3A0C787-8798-4686-B807-2B4C94AC7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82" y="1713526"/>
            <a:ext cx="1403886" cy="5586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822695-8278-456A-8237-A8D58FF64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05" y="1713526"/>
            <a:ext cx="1606831" cy="558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FD8490-0FC2-4CCE-9F53-5D26416CE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40" y="1713734"/>
            <a:ext cx="1401793" cy="55820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7236C28-F38F-46E3-B84F-C113A494CB1B}"/>
              </a:ext>
            </a:extLst>
          </p:cNvPr>
          <p:cNvSpPr txBox="1">
            <a:spLocks/>
          </p:cNvSpPr>
          <p:nvPr/>
        </p:nvSpPr>
        <p:spPr>
          <a:xfrm>
            <a:off x="4703918" y="2272151"/>
            <a:ext cx="2160439" cy="706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  <a:latin typeface="Decimal Black" panose="020B0904030404020204" pitchFamily="34" charset="0"/>
                <a:cs typeface="Decimal Black" panose="020B0904030404020204" pitchFamily="34" charset="0"/>
              </a:rPr>
              <a:t>Asset Awareness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9DE787B-6FEA-41A5-8B97-BC64AC096EDA}"/>
              </a:ext>
            </a:extLst>
          </p:cNvPr>
          <p:cNvSpPr txBox="1">
            <a:spLocks/>
          </p:cNvSpPr>
          <p:nvPr/>
        </p:nvSpPr>
        <p:spPr>
          <a:xfrm>
            <a:off x="8533000" y="2272151"/>
            <a:ext cx="2160439" cy="706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  <a:latin typeface="Decimal Black" panose="020B0904030404020204" pitchFamily="34" charset="0"/>
                <a:cs typeface="Decimal Black" panose="020B0904030404020204" pitchFamily="34" charset="0"/>
              </a:rPr>
              <a:t>Firearm Safety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E1A1B458-5911-40DB-A047-606F6219BD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1FFBEA-7F3A-4B4D-AE4C-AB47894D7749}"/>
              </a:ext>
            </a:extLst>
          </p:cNvPr>
          <p:cNvSpPr txBox="1">
            <a:spLocks/>
          </p:cNvSpPr>
          <p:nvPr/>
        </p:nvSpPr>
        <p:spPr>
          <a:xfrm>
            <a:off x="356259" y="985652"/>
            <a:ext cx="11417276" cy="56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4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2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One Platform. Three Solutions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A6AC46-5E52-44B0-99D4-61F98E127183}"/>
              </a:ext>
            </a:extLst>
          </p:cNvPr>
          <p:cNvSpPr txBox="1">
            <a:spLocks/>
          </p:cNvSpPr>
          <p:nvPr/>
        </p:nvSpPr>
        <p:spPr>
          <a:xfrm>
            <a:off x="402721" y="5623384"/>
            <a:ext cx="11270075" cy="486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One App. One System. Complete Awareness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91CF6F-F60C-4D92-B680-3D7366D0D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6" y="2346710"/>
            <a:ext cx="1737960" cy="2893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2E3C87-EF69-4AFA-8430-B52160F59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73" y="2934778"/>
            <a:ext cx="4200525" cy="22214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389BFB-B963-49D6-9177-FA18076752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831" y="2978356"/>
            <a:ext cx="3914775" cy="2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E9B-C900-4D9F-97F4-E0246A1F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TagMe Assist (Personal Safety App)</a:t>
            </a:r>
            <a:endParaRPr lang="en-US" dirty="0">
              <a:ea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F84BF-9BFB-4B0B-99A7-2590B95B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985652"/>
            <a:ext cx="11417276" cy="5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cimal Bold" panose="020B0804030404020204" pitchFamily="34" charset="0"/>
                <a:cs typeface="Decimal Bold" panose="020B0804030404020204" pitchFamily="34" charset="0"/>
              </a:rPr>
              <a:t>Give your Students Real-time Safety-instantly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5DB94-9FD0-4703-83A3-EF8A3296F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13A62-77BA-46DC-8F15-F38AB9D31C1C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3C3E27-76D3-4951-91A4-B8B258940B04}"/>
              </a:ext>
            </a:extLst>
          </p:cNvPr>
          <p:cNvSpPr txBox="1">
            <a:spLocks/>
          </p:cNvSpPr>
          <p:nvPr/>
        </p:nvSpPr>
        <p:spPr>
          <a:xfrm>
            <a:off x="356259" y="2835768"/>
            <a:ext cx="6405026" cy="838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4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2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100" baseline="0">
                <a:solidFill>
                  <a:schemeClr val="tx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Decimal Bold" panose="020B0804030404020204" pitchFamily="34" charset="0"/>
                <a:cs typeface="Decimal Bold" panose="020B0804030404020204" pitchFamily="34" charset="0"/>
              </a:rPr>
              <a:t>Available to every student when they sign up</a:t>
            </a:r>
          </a:p>
          <a:p>
            <a:pPr marL="0" indent="0">
              <a:buNone/>
            </a:pPr>
            <a:r>
              <a:rPr lang="en-US" sz="1600" dirty="0">
                <a:latin typeface="Decimal Bold" panose="020B0804030404020204" pitchFamily="34" charset="0"/>
                <a:cs typeface="Decimal Bold" panose="020B0804030404020204" pitchFamily="34" charset="0"/>
              </a:rPr>
              <a:t> — no purchase required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F376EF-2DD7-4F41-A4BD-D139F17B34B9}"/>
              </a:ext>
            </a:extLst>
          </p:cNvPr>
          <p:cNvSpPr txBox="1">
            <a:spLocks/>
          </p:cNvSpPr>
          <p:nvPr/>
        </p:nvSpPr>
        <p:spPr>
          <a:xfrm>
            <a:off x="887657" y="1481454"/>
            <a:ext cx="5969040" cy="141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Send safety alerts instantly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Share location during emergencies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chemeClr val="tx1"/>
                </a:solidFill>
              </a:rPr>
              <a:t>Connect with trusted contacts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942E52-5084-4C11-A29A-E23E07DFA2B6}"/>
              </a:ext>
            </a:extLst>
          </p:cNvPr>
          <p:cNvSpPr/>
          <p:nvPr/>
        </p:nvSpPr>
        <p:spPr>
          <a:xfrm>
            <a:off x="0" y="5028737"/>
            <a:ext cx="6029325" cy="1064912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84000">
                <a:srgbClr val="F18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C226E95-78EB-4E5A-A31B-B51793396C25}"/>
              </a:ext>
            </a:extLst>
          </p:cNvPr>
          <p:cNvSpPr txBox="1">
            <a:spLocks/>
          </p:cNvSpPr>
          <p:nvPr/>
        </p:nvSpPr>
        <p:spPr>
          <a:xfrm>
            <a:off x="402721" y="5133215"/>
            <a:ext cx="5465701" cy="8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6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∙"/>
              <a:defRPr sz="14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spc="100" baseline="0">
                <a:solidFill>
                  <a:schemeClr val="bg1"/>
                </a:solidFill>
                <a:latin typeface="Decimal Book" panose="020B0504030404020204" pitchFamily="34" charset="0"/>
                <a:ea typeface="+mn-ea"/>
                <a:cs typeface="Decimal Book" panose="020B05040304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Decimal Bold" panose="020B0804030404020204" pitchFamily="34" charset="0"/>
                <a:cs typeface="Decimal Bold" panose="020B0804030404020204" pitchFamily="34" charset="0"/>
              </a:rPr>
              <a:t>Your Students Leave with More Than Training — They Leave with a Safety Tool.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FFF66F4-FD48-4901-86CE-DBF0DE429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003" t="16037" r="30492" b="46898"/>
          <a:stretch/>
        </p:blipFill>
        <p:spPr>
          <a:xfrm>
            <a:off x="441673" y="1886396"/>
            <a:ext cx="342124" cy="33832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C5548CB-9228-43F9-826A-2DFE4CDD45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98" t="13146" r="31227" b="49789"/>
          <a:stretch/>
        </p:blipFill>
        <p:spPr>
          <a:xfrm>
            <a:off x="444953" y="2297220"/>
            <a:ext cx="335564" cy="3383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76AF111-B699-4D31-8BFA-46E9CDCDA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016" t="22368" r="31094" b="40567"/>
          <a:stretch/>
        </p:blipFill>
        <p:spPr>
          <a:xfrm>
            <a:off x="450896" y="1490188"/>
            <a:ext cx="323679" cy="33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10CD11-1DE6-489E-9F5C-F961116304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"/>
          <a:stretch/>
        </p:blipFill>
        <p:spPr>
          <a:xfrm>
            <a:off x="4980672" y="1968546"/>
            <a:ext cx="7211328" cy="48894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503141-6C44-4B80-884F-351C7417D7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31" y="786139"/>
            <a:ext cx="3209925" cy="534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8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1112</Words>
  <Application>Microsoft Office PowerPoint</Application>
  <PresentationFormat>Widescreen</PresentationFormat>
  <Paragraphs>220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Decimal Book</vt:lpstr>
      <vt:lpstr>Decimal Bold</vt:lpstr>
      <vt:lpstr>Calibri</vt:lpstr>
      <vt:lpstr>Courier New</vt:lpstr>
      <vt:lpstr>Arial</vt:lpstr>
      <vt:lpstr>Open Sans</vt:lpstr>
      <vt:lpstr>Decimal Light</vt:lpstr>
      <vt:lpstr>Decimal Black</vt:lpstr>
      <vt:lpstr>Calibri Light</vt:lpstr>
      <vt:lpstr>Decimal Medium</vt:lpstr>
      <vt:lpstr>Office Theme</vt:lpstr>
      <vt:lpstr>PowerPoint Presentation</vt:lpstr>
      <vt:lpstr>The Opportunity for Instructors</vt:lpstr>
      <vt:lpstr>The Reality</vt:lpstr>
      <vt:lpstr>The Gap in Today’s Training</vt:lpstr>
      <vt:lpstr>Who is Ocufii</vt:lpstr>
      <vt:lpstr>What we Do</vt:lpstr>
      <vt:lpstr>Why This Matters to Your Students</vt:lpstr>
      <vt:lpstr>Product Ecosystem</vt:lpstr>
      <vt:lpstr>TagMe Assist (Personal Safety App)</vt:lpstr>
      <vt:lpstr>TagMe Alert (Asset Awareness)</vt:lpstr>
      <vt:lpstr>TagMe Secure (Firearm Safety)</vt:lpstr>
      <vt:lpstr>Keep it Simple</vt:lpstr>
      <vt:lpstr>Why this is perfect for you</vt:lpstr>
      <vt:lpstr>The Opportunity</vt:lpstr>
      <vt:lpstr>Ocufii Instructor Programs</vt:lpstr>
      <vt:lpstr>Ocufii Instructor Programs</vt:lpstr>
      <vt:lpstr>Ocufii Instructor Programs</vt:lpstr>
      <vt:lpstr>Ocufii Instructor Programs</vt:lpstr>
      <vt:lpstr>Ocufii Trainer kit ROI (Recover your investment- start earning more!)</vt:lpstr>
      <vt:lpstr>Ocufii Instructor Programs</vt:lpstr>
      <vt:lpstr>What Ocufii Handles</vt:lpstr>
      <vt:lpstr>Your Path to get Started</vt:lpstr>
      <vt:lpstr>Deliver More. Earn More. Make a Bigger Impact.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Taqdees Mueed</dc:creator>
  <cp:lastModifiedBy>Taqdees Mueed</cp:lastModifiedBy>
  <cp:revision>67</cp:revision>
  <dcterms:created xsi:type="dcterms:W3CDTF">2026-05-20T11:22:10Z</dcterms:created>
  <dcterms:modified xsi:type="dcterms:W3CDTF">2026-05-21T15:16:01Z</dcterms:modified>
</cp:coreProperties>
</file>